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4" r:id="rId13"/>
    <p:sldId id="382" r:id="rId14"/>
    <p:sldId id="383" r:id="rId15"/>
    <p:sldId id="385" r:id="rId16"/>
    <p:sldId id="260" r:id="rId17"/>
  </p:sldIdLst>
  <p:sldSz cx="12192000" cy="6858000"/>
  <p:notesSz cx="6858000" cy="9144000"/>
  <p:custDataLst>
    <p:tags r:id="rId20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5244" autoAdjust="0"/>
  </p:normalViewPr>
  <p:slideViewPr>
    <p:cSldViewPr snapToGrid="0">
      <p:cViewPr varScale="1">
        <p:scale>
          <a:sx n="105" d="100"/>
          <a:sy n="105" d="100"/>
        </p:scale>
        <p:origin x="6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2025/1/25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456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84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33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615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321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382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83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556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37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60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0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43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2025/1/25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5.7 </a:t>
            </a:r>
            <a:r>
              <a:rPr lang="zh-CN" altLang="en-US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电机功率模型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5.1 </a:t>
            </a:r>
            <a:r>
              <a:rPr lang="zh-CN" altLang="en-US" sz="4000" cap="none" dirty="0"/>
              <a:t>实践</a:t>
            </a:r>
            <a:r>
              <a:rPr lang="en-US" altLang="zh-CN" sz="4000" cap="none" dirty="0"/>
              <a:t>——</a:t>
            </a:r>
            <a:r>
              <a:rPr lang="zh-CN" altLang="en-US" sz="4000" cap="none" dirty="0"/>
              <a:t>功率采集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1" y="1550046"/>
            <a:ext cx="8738421" cy="509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功率采集板如图所示，可持续采集功率数据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相比于某宝功率采集板优势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采集频率远超市面已有产品，最高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10kHz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电压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0~30V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，电流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±15V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，可采集负功率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暂未实现的功能（正在开发的）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可视化数显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协议格式与有校验的串口绘图相同（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1Mbps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8n1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1B u8 Header=0xAB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4B float current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4B float voltage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4B float power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1B u8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checksum_for_floats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DB847C-4078-4E67-9283-285CDD31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89" y="1639217"/>
            <a:ext cx="3141120" cy="1485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D5E6C5-EA13-4888-A8D0-874EAFD6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32" y="3212104"/>
            <a:ext cx="3536376" cy="36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5.1 </a:t>
            </a:r>
            <a:r>
              <a:rPr lang="zh-CN" altLang="en-US" sz="4000" cap="none" dirty="0"/>
              <a:t>实践</a:t>
            </a:r>
            <a:r>
              <a:rPr lang="en-US" altLang="zh-CN" sz="4000" cap="none" dirty="0"/>
              <a:t>——</a:t>
            </a:r>
            <a:r>
              <a:rPr lang="zh-CN" altLang="en-US" sz="4000" cap="none" dirty="0"/>
              <a:t>功率采集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4" cy="293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3508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电机参考运动状态如下（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6020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或者其他电机也类似）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速度环控制，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参数适中下，减速前的目标速度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【-200rad/s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-100rad/s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-50rad/s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-20rad/s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-10rad/s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100rad/s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200rad/s】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电流环控制，目标电流以频率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【5Hz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10Hz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20Hz】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，幅度为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【1A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5A】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的正弦波进行运动，各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个周期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（可自行补充）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稍微看看代码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8476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5.1 </a:t>
            </a:r>
            <a:r>
              <a:rPr lang="zh-CN" altLang="en-US" sz="4000" cap="none" dirty="0"/>
              <a:t>实践</a:t>
            </a:r>
            <a:r>
              <a:rPr lang="en-US" altLang="zh-CN" sz="4000" cap="none" dirty="0"/>
              <a:t>——</a:t>
            </a:r>
            <a:r>
              <a:rPr lang="zh-CN" altLang="en-US" sz="4000" cap="none" dirty="0"/>
              <a:t>功率采集</a:t>
            </a:r>
          </a:p>
        </p:txBody>
      </p:sp>
      <p:pic>
        <p:nvPicPr>
          <p:cNvPr id="3" name="QQ2025125-15325-HD">
            <a:hlinkClick r:id="" action="ppaction://media"/>
            <a:extLst>
              <a:ext uri="{FF2B5EF4-FFF2-40B4-BE49-F238E27FC236}">
                <a16:creationId xmlns:a16="http://schemas.microsoft.com/office/drawing/2014/main" id="{DB88096B-CC6A-4BA6-A824-E897E3CC2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6555" y="1550046"/>
            <a:ext cx="8498889" cy="53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5.2 </a:t>
            </a:r>
            <a:r>
              <a:rPr lang="zh-CN" altLang="en-US" sz="4000" cap="none" dirty="0"/>
              <a:t>实践</a:t>
            </a:r>
            <a:r>
              <a:rPr lang="en-US" altLang="zh-CN" sz="4000" cap="none" dirty="0"/>
              <a:t>——</a:t>
            </a:r>
            <a:r>
              <a:rPr lang="zh-CN" altLang="en-US" sz="4000" cap="none" dirty="0"/>
              <a:t>数据处理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4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pandas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等库，对数据进行处理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感兴趣可以自学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视频中仅仅简要介绍代码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D6DD4D-8A9B-4B7E-9826-28582272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83" y="3226987"/>
            <a:ext cx="5111348" cy="28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5.3 </a:t>
            </a:r>
            <a:r>
              <a:rPr lang="zh-CN" altLang="en-US" sz="4000" cap="none" dirty="0"/>
              <a:t>实践</a:t>
            </a:r>
            <a:r>
              <a:rPr lang="en-US" altLang="zh-CN" sz="4000" cap="none" dirty="0"/>
              <a:t>——</a:t>
            </a:r>
            <a:r>
              <a:rPr lang="zh-CN" altLang="en-US" sz="4000" cap="none" dirty="0"/>
              <a:t>效果测试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4" cy="77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基于功率采集的代码，修改串口绘图部分代码，实时计算拟合的功率和采集板的数据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发现基本吻合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QQ2025125-151730-HD">
            <a:hlinkClick r:id="" action="ppaction://media"/>
            <a:extLst>
              <a:ext uri="{FF2B5EF4-FFF2-40B4-BE49-F238E27FC236}">
                <a16:creationId xmlns:a16="http://schemas.microsoft.com/office/drawing/2014/main" id="{48468CEF-C12C-4C0C-9452-B0B3AF759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525" y="2476300"/>
            <a:ext cx="7026948" cy="43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5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6 </a:t>
            </a:r>
            <a:r>
              <a:rPr lang="zh-CN" altLang="en-US" sz="4000" cap="none" dirty="0"/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4" cy="510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这次车速有点快，我们简要总结几下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层层递进，对电机的功率进行了实时计算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利用二元函数的二阶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展开对功率建模，建立了电机相电流＆角速度到电机功率的映射关系，但需要确定若干个待定系数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利用功率采样板，对数据进行采集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利用最小二乘法，对采集到的数据进行处理，并确定了那些待定系数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然而，我们还要反思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 = f(I, ω) = k0 + k1 * I + k2 * ω + k3 * I * ω + k4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I^2 + k5 * ω^2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我们应当意识到，我们</a:t>
            </a:r>
            <a:r>
              <a:rPr lang="en-US" altLang="zh-CN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k1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k2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决定的项，这种建模方式其实不太合理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原则上，电流绝对值越大，角速度绝对值越大，电机功率越高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而且，我们的这两项系数本身也不是很大，就说明这两项对结果影响几乎可以忽略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k5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更小，但这是因为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本身数量级比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要大，且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k5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对应的是平方项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我们如果将这两项的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加个绝对值试试，或许会拟合得更好？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此外，如何衡量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k5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这六项，哪个对功率影响更大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如果我们把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都归一化，也就是减均值后再除以标准差处理，经过处理后再重新拟合，观察每一项的情况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主成分分析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的思想，可以减少计算量，可以让模型更加简化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这两个是开放问题，留给同学们课后思考与实践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C8A9DB-4046-4040-8F2D-52047995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6200775"/>
            <a:ext cx="3857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4367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多元函数的展开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最小二乘法回归与拟合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单电机的功率模型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实践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功率采集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数据处理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效果测试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引子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365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上回说到，看下侧这俩框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这一节，我们就对第一个框，也就是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底盘各电机功率估计值计算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想要对电机的功率进行控制，就要知己知彼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建立电机当前状态，也就是电流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、转速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，与电机当前功率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的映射关系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 = f(I, ω)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这时候，我们需要借助一些数学分析手段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Taylor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最小二乘法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0AB4D-F7D1-4E05-8EE6-D27147E7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28" y="4438776"/>
            <a:ext cx="7526471" cy="24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多元函数的展开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437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在数学分析课上都学过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Taylor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展开，它可以在一个点附近去近似一个函数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宏观物理模型大多是连续无穷阶可导的，因此本章节讨论函数亦是如此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对于一个函数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f(x)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，其在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x=a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处的展开，也就是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举例，零点处的二阶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Taylor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展开，也叫作二阶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展开，有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8490FFB-3970-40F2-B931-35E10E9F4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68" y="2975711"/>
            <a:ext cx="4753464" cy="22624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D5370E-6171-45B7-9031-E25298863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064" y="5929065"/>
            <a:ext cx="5257872" cy="7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多元函数的展开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473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而多元函数也是有相应的展开式，如下所示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举例，对于二元函数二阶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展开，有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在此基础上，我们可以得出这样的推断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电机的功率模型，可以用二元函数的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展开进行近似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其实电机的功率，是可以不用这种近似方法的，但那些公式比较复杂，难以快速根据功率、电流、速度其二推至余下的一个量，在单片机上可能无法进行高频率的计算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09DF10-7D4C-4F08-A65D-80EB7B2E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64" y="1967981"/>
            <a:ext cx="6795671" cy="1355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1C350D-BEB7-4239-8F11-45A7B13D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72" y="3741178"/>
            <a:ext cx="11711256" cy="7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多元函数的展开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185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最终，我们利用二元函数的二阶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展开得到了功率的计算公式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 = f(I, ω) = k0 + k1 * I + k2 * ω + k3 * I * ω + k4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I^2 + k5 * ω^2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接下来，我们只需要求解出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k0~k5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就可以得到电机功率的计算公式了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9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最小二乘法回归与拟合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我们在高中，学过对一阶线性函数的最小二乘法，也就是根据一系列的点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(x, y)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，确定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 = k_0 + k_1 * 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的两个系数。当时应该只是给了公式，但并未完全讲清楚为什么要这么做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到了大学，这个公式不会变，但我们要了解它的求解方法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我们接下来，就用一种很套路的方式，获取求解这几个待定系数的方法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详情参考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上证明过程文件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实际上，最小二乘法相关的公式，很多的工具和软件都已集成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Excel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甚至，可以用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手搓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8FBB3-0EB6-42E7-BB9E-61F64C92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89" y="3768475"/>
            <a:ext cx="4872912" cy="30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4 </a:t>
            </a:r>
            <a:r>
              <a:rPr lang="zh-CN" altLang="en-US" sz="4000" cap="none" dirty="0"/>
              <a:t>单电机的功率模型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509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现在，我们的理论已经完善了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利用二元函数的二阶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Maclaurin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展开得到了功率的计算公式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利用最小二乘法对数据进行处理计算公式中的各个参数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接下来，我们还需要数据，有了一系列的数据才能对功率进行估计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需要的数据：功率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，电流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，角速度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注意！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角速度应当是不带减速箱的本体角速度值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电机功率与电机的电流和本体转速有关，换个减速箱，只要电流和本体转速不变，功率原则上应当还是不变的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继续审视多元函数展开那里我们近似的公式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 = f(I, ω) = k0 + k1 * I + k2 * ω + k3 * I * ω + k4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I^2 + k5 * ω^2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这里的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是相电流，或者说电机反馈回来的电流，而不是我们发给电机的目标电流，也不是我们电调那边的总电流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我们接下来就进入实践部分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5 </a:t>
            </a:r>
            <a:r>
              <a:rPr lang="zh-CN" altLang="en-US" sz="4000" cap="none" dirty="0"/>
              <a:t>实践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473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关于电机功率相关数据的采集，我自制了一块功率采样板，可获取接入设备的电流电压功率值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赛季结束后，将该硬件开源到嘉立创平台上，也会作为电控培训部分讲解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现在可以先分享一下思路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INA240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和采样电阻对电压和电流数据获取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以裁判系统为基准标定负载的电流和电压，进而获取功率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该模块的接口库在舵轮步兵的开源代码中内含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关于电机不同工作状态的数据获取，可通过给定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速度或电流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值为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【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方波或变频正弦波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来实现，利用刹车片以及配重来模拟高阻尼、高负载等情况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学到这里的同学如果再不会调电机就不礼貌了，因此，此部分代码只提供不细讲，请自行理解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关于数据处理与最小二乘法，采用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相关代码还有数据集开源到本次培训的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上，视频简介有链接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7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1497</Words>
  <Application>Microsoft Office PowerPoint</Application>
  <PresentationFormat>宽屏</PresentationFormat>
  <Paragraphs>156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Microsoft YaHei UI</vt:lpstr>
      <vt:lpstr>Arial</vt:lpstr>
      <vt:lpstr>Gill Sans MT</vt:lpstr>
      <vt:lpstr>Wingdings 2</vt:lpstr>
      <vt:lpstr>红利</vt:lpstr>
      <vt:lpstr>5.7 电机功率模型</vt:lpstr>
      <vt:lpstr>目录</vt:lpstr>
      <vt:lpstr>1 引子</vt:lpstr>
      <vt:lpstr>2 多元函数的展开</vt:lpstr>
      <vt:lpstr>2 多元函数的展开</vt:lpstr>
      <vt:lpstr>2 多元函数的展开</vt:lpstr>
      <vt:lpstr>3 最小二乘法回归与拟合</vt:lpstr>
      <vt:lpstr>4 单电机的功率模型</vt:lpstr>
      <vt:lpstr>5 实践</vt:lpstr>
      <vt:lpstr>5.1 实践——功率采集</vt:lpstr>
      <vt:lpstr>5.1 实践——功率采集</vt:lpstr>
      <vt:lpstr>5.1 实践——功率采集</vt:lpstr>
      <vt:lpstr>5.2 实践——数据处理</vt:lpstr>
      <vt:lpstr>5.3 实践——效果测试</vt:lpstr>
      <vt:lpstr>6 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2025-01-25T09:12:36Z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